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0" r:id="rId4"/>
    <p:sldId id="261" r:id="rId5"/>
    <p:sldId id="272" r:id="rId6"/>
    <p:sldId id="276" r:id="rId7"/>
    <p:sldId id="262" r:id="rId8"/>
    <p:sldId id="263" r:id="rId9"/>
    <p:sldId id="264" r:id="rId10"/>
    <p:sldId id="265" r:id="rId11"/>
    <p:sldId id="266" r:id="rId12"/>
    <p:sldId id="277" r:id="rId13"/>
    <p:sldId id="278" r:id="rId14"/>
    <p:sldId id="267" r:id="rId15"/>
    <p:sldId id="268" r:id="rId16"/>
    <p:sldId id="269" r:id="rId17"/>
    <p:sldId id="274" r:id="rId18"/>
    <p:sldId id="275" r:id="rId19"/>
    <p:sldId id="270" r:id="rId20"/>
    <p:sldId id="273" r:id="rId21"/>
    <p:sldId id="271"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B6A3B0E-AD5E-4894-8FB2-1B9351B102C4}" type="datetimeFigureOut">
              <a:rPr lang="en-US" smtClean="0"/>
              <a:t>7/12/2010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C64472-4C12-4A93-8B0D-13EC6806526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6A3B0E-AD5E-4894-8FB2-1B9351B102C4}" type="datetimeFigureOut">
              <a:rPr lang="en-US" smtClean="0"/>
              <a:t>7/12/2010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C64472-4C12-4A93-8B0D-13EC6806526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6A3B0E-AD5E-4894-8FB2-1B9351B102C4}" type="datetimeFigureOut">
              <a:rPr lang="en-US" smtClean="0"/>
              <a:t>7/12/2010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C64472-4C12-4A93-8B0D-13EC6806526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6A3B0E-AD5E-4894-8FB2-1B9351B102C4}" type="datetimeFigureOut">
              <a:rPr lang="en-US" smtClean="0"/>
              <a:t>7/12/2010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C64472-4C12-4A93-8B0D-13EC6806526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6A3B0E-AD5E-4894-8FB2-1B9351B102C4}" type="datetimeFigureOut">
              <a:rPr lang="en-US" smtClean="0"/>
              <a:t>7/12/2010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C64472-4C12-4A93-8B0D-13EC6806526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B6A3B0E-AD5E-4894-8FB2-1B9351B102C4}" type="datetimeFigureOut">
              <a:rPr lang="en-US" smtClean="0"/>
              <a:t>7/12/2010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C64472-4C12-4A93-8B0D-13EC6806526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B6A3B0E-AD5E-4894-8FB2-1B9351B102C4}" type="datetimeFigureOut">
              <a:rPr lang="en-US" smtClean="0"/>
              <a:t>7/12/2010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6C64472-4C12-4A93-8B0D-13EC6806526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B6A3B0E-AD5E-4894-8FB2-1B9351B102C4}" type="datetimeFigureOut">
              <a:rPr lang="en-US" smtClean="0"/>
              <a:t>7/12/2010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6C64472-4C12-4A93-8B0D-13EC6806526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6A3B0E-AD5E-4894-8FB2-1B9351B102C4}" type="datetimeFigureOut">
              <a:rPr lang="en-US" smtClean="0"/>
              <a:t>7/12/2010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6C64472-4C12-4A93-8B0D-13EC6806526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6A3B0E-AD5E-4894-8FB2-1B9351B102C4}" type="datetimeFigureOut">
              <a:rPr lang="en-US" smtClean="0"/>
              <a:t>7/12/2010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C64472-4C12-4A93-8B0D-13EC6806526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6A3B0E-AD5E-4894-8FB2-1B9351B102C4}" type="datetimeFigureOut">
              <a:rPr lang="en-US" smtClean="0"/>
              <a:t>7/12/2010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C64472-4C12-4A93-8B0D-13EC6806526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6A3B0E-AD5E-4894-8FB2-1B9351B102C4}" type="datetimeFigureOut">
              <a:rPr lang="en-US" smtClean="0"/>
              <a:t>7/12/2010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C64472-4C12-4A93-8B0D-13EC6806526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kelloughkindergartn.wikispaces.com/" TargetMode="External"/><Relationship Id="rId2" Type="http://schemas.openxmlformats.org/officeDocument/2006/relationships/hyperlink" Target="mailto:laura.kellough@lrsd.net"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www.amazon.co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
            </a:r>
            <a:br>
              <a:rPr lang="en-US" dirty="0" smtClean="0"/>
            </a:br>
            <a:r>
              <a:rPr lang="en-US" dirty="0"/>
              <a:t/>
            </a:r>
            <a:br>
              <a:rPr lang="en-US" dirty="0"/>
            </a:br>
            <a:r>
              <a:rPr lang="en-US" dirty="0" smtClean="0"/>
              <a:t>Getting </a:t>
            </a:r>
            <a:r>
              <a:rPr lang="en-US" dirty="0"/>
              <a:t>Ready To Learn</a:t>
            </a:r>
            <a:br>
              <a:rPr lang="en-US" dirty="0"/>
            </a:br>
            <a:r>
              <a:rPr lang="en-US" dirty="0"/>
              <a:t> </a:t>
            </a:r>
            <a:br>
              <a:rPr lang="en-US" dirty="0"/>
            </a:br>
            <a:r>
              <a:rPr lang="en-US" dirty="0"/>
              <a:t>Meeting the sensory needs of students to support school performance.</a:t>
            </a:r>
            <a:br>
              <a:rPr lang="en-US" dirty="0"/>
            </a:br>
            <a:r>
              <a:rPr lang="en-US" dirty="0"/>
              <a:t> </a:t>
            </a:r>
            <a:br>
              <a:rPr lang="en-US" dirty="0"/>
            </a:br>
            <a:r>
              <a:rPr lang="en-US" dirty="0"/>
              <a:t>Laura </a:t>
            </a:r>
            <a:r>
              <a:rPr lang="en-US" dirty="0" err="1"/>
              <a:t>Kellough</a:t>
            </a:r>
            <a:r>
              <a:rPr lang="en-US" dirty="0"/>
              <a:t/>
            </a:r>
            <a:br>
              <a:rPr lang="en-US" dirty="0"/>
            </a:br>
            <a:r>
              <a:rPr lang="en-US" u="sng" dirty="0">
                <a:hlinkClick r:id="rId2"/>
              </a:rPr>
              <a:t>laura.kellough@lrsd.net</a:t>
            </a:r>
            <a:r>
              <a:rPr lang="en-US" dirty="0"/>
              <a:t/>
            </a:r>
            <a:br>
              <a:rPr lang="en-US" dirty="0"/>
            </a:br>
            <a:r>
              <a:rPr lang="en-US" dirty="0"/>
              <a:t> </a:t>
            </a:r>
            <a:br>
              <a:rPr lang="en-US" dirty="0"/>
            </a:br>
            <a:r>
              <a:rPr lang="en-US" sz="2700" u="sng" dirty="0">
                <a:hlinkClick r:id="rId3"/>
              </a:rPr>
              <a:t>http://</a:t>
            </a:r>
            <a:r>
              <a:rPr lang="en-US" sz="2700" u="sng" dirty="0" smtClean="0">
                <a:hlinkClick r:id="rId3"/>
              </a:rPr>
              <a:t>kelloughkindergartn.wikispaces.com</a:t>
            </a:r>
            <a:r>
              <a:rPr lang="en-US" sz="2700" dirty="0"/>
              <a:t/>
            </a:r>
            <a:br>
              <a:rPr lang="en-US" sz="2700" dirty="0"/>
            </a:br>
            <a:endParaRPr lang="en-US" sz="27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lstStyle/>
          <a:p>
            <a:pPr>
              <a:buNone/>
            </a:pPr>
            <a:r>
              <a:rPr lang="en-US" dirty="0"/>
              <a:t>Sensory Needs </a:t>
            </a:r>
            <a:r>
              <a:rPr lang="en-US" dirty="0" err="1"/>
              <a:t>con't</a:t>
            </a:r>
            <a:r>
              <a:rPr lang="en-US" dirty="0"/>
              <a:t>.</a:t>
            </a:r>
          </a:p>
          <a:p>
            <a:pPr>
              <a:buNone/>
            </a:pPr>
            <a:r>
              <a:rPr lang="en-US" dirty="0"/>
              <a:t>• 5. Listen</a:t>
            </a:r>
          </a:p>
          <a:p>
            <a:pPr>
              <a:buNone/>
            </a:pPr>
            <a:r>
              <a:rPr lang="en-US" dirty="0" smtClean="0"/>
              <a:t>	 </a:t>
            </a:r>
            <a:r>
              <a:rPr lang="en-US" dirty="0" err="1"/>
              <a:t>eg</a:t>
            </a:r>
            <a:r>
              <a:rPr lang="en-US" dirty="0"/>
              <a:t>. working in a noisy or quiet room</a:t>
            </a:r>
          </a:p>
          <a:p>
            <a:pPr>
              <a:buNone/>
            </a:pPr>
            <a:r>
              <a:rPr lang="en-US" dirty="0"/>
              <a:t>	</a:t>
            </a:r>
            <a:r>
              <a:rPr lang="en-US" dirty="0" smtClean="0"/>
              <a:t>sing </a:t>
            </a:r>
            <a:r>
              <a:rPr lang="en-US" dirty="0"/>
              <a:t>or talk to oneself</a:t>
            </a:r>
          </a:p>
          <a:p>
            <a:pPr>
              <a:buNone/>
            </a:pPr>
            <a:r>
              <a:rPr lang="en-US" dirty="0" smtClean="0"/>
              <a:t>	 </a:t>
            </a:r>
            <a:r>
              <a:rPr lang="en-US" dirty="0"/>
              <a:t>how you react to noises such as a scratch on a</a:t>
            </a:r>
          </a:p>
          <a:p>
            <a:pPr>
              <a:buNone/>
            </a:pPr>
            <a:r>
              <a:rPr lang="en-US" dirty="0" smtClean="0"/>
              <a:t>	chalkboard </a:t>
            </a:r>
            <a:r>
              <a:rPr lang="en-US" dirty="0"/>
              <a:t>or alarms</a:t>
            </a:r>
          </a:p>
          <a:p>
            <a:pPr>
              <a:buNone/>
            </a:pPr>
            <a:r>
              <a:rPr lang="en-US" dirty="0"/>
              <a:t> </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idx="1"/>
          </p:nvPr>
        </p:nvSpPr>
        <p:spPr>
          <a:xfrm>
            <a:off x="457200" y="228600"/>
            <a:ext cx="8229600" cy="5897563"/>
          </a:xfrm>
        </p:spPr>
        <p:txBody>
          <a:bodyPr/>
          <a:lstStyle/>
          <a:p>
            <a:pPr>
              <a:buNone/>
            </a:pPr>
            <a:r>
              <a:rPr lang="en-US" dirty="0"/>
              <a:t>Movement Breaks and Heavy Muscle Work</a:t>
            </a:r>
          </a:p>
          <a:p>
            <a:pPr>
              <a:buNone/>
            </a:pPr>
            <a:r>
              <a:rPr lang="en-US" dirty="0"/>
              <a:t>• Periods of concentration followed by periods</a:t>
            </a:r>
          </a:p>
          <a:p>
            <a:pPr>
              <a:buNone/>
            </a:pPr>
            <a:r>
              <a:rPr lang="en-US" dirty="0"/>
              <a:t>of movement</a:t>
            </a:r>
          </a:p>
          <a:p>
            <a:pPr>
              <a:buNone/>
            </a:pPr>
            <a:r>
              <a:rPr lang="en-US" dirty="0"/>
              <a:t>• </a:t>
            </a:r>
            <a:r>
              <a:rPr lang="en-US" dirty="0" err="1"/>
              <a:t>eg</a:t>
            </a:r>
            <a:r>
              <a:rPr lang="en-US" dirty="0"/>
              <a:t>. songs, games, yoga, stretches</a:t>
            </a:r>
          </a:p>
          <a:p>
            <a:pPr>
              <a:buNone/>
            </a:pPr>
            <a:r>
              <a:rPr lang="en-US" dirty="0"/>
              <a:t>• heavy work gives students the most</a:t>
            </a:r>
          </a:p>
          <a:p>
            <a:pPr>
              <a:buNone/>
            </a:pPr>
            <a:r>
              <a:rPr lang="en-US" dirty="0"/>
              <a:t>grounding input</a:t>
            </a:r>
          </a:p>
          <a:p>
            <a:pPr>
              <a:buNone/>
            </a:pPr>
            <a:r>
              <a:rPr lang="en-US" dirty="0"/>
              <a:t>• </a:t>
            </a:r>
            <a:r>
              <a:rPr lang="en-US" dirty="0" err="1"/>
              <a:t>eg</a:t>
            </a:r>
            <a:r>
              <a:rPr lang="en-US" dirty="0"/>
              <a:t>. seat exercises, standing on 1 foot, holding </a:t>
            </a:r>
            <a:r>
              <a:rPr lang="en-US" dirty="0" smtClean="0"/>
              <a:t>up walls</a:t>
            </a:r>
            <a:r>
              <a:rPr lang="en-US" dirty="0"/>
              <a:t>, wall sits, carrying something heavy</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172200"/>
          </a:xfrm>
        </p:spPr>
        <p:txBody>
          <a:bodyPr>
            <a:normAutofit lnSpcReduction="10000"/>
          </a:bodyPr>
          <a:lstStyle/>
          <a:p>
            <a:r>
              <a:rPr lang="en-US" sz="2800" dirty="0" smtClean="0"/>
              <a:t>Sensory input is received in the brain stem (sub-conscious area of the brain, which is responsible for respiration and heart rate)</a:t>
            </a:r>
          </a:p>
          <a:p>
            <a:r>
              <a:rPr lang="en-US" sz="2800" dirty="0" smtClean="0"/>
              <a:t>The brain stem communicates with the cortex in order to make sense of novel input, but over time, the brain recognizes innocuous input and the cortex is less involved. The brain stem essentially inhibits the cortex from responding  unnecessarily. This is called bottom up inhibition. 	</a:t>
            </a:r>
          </a:p>
          <a:p>
            <a:pPr lvl="1"/>
            <a:r>
              <a:rPr lang="en-US" sz="2400" dirty="0" smtClean="0"/>
              <a:t>Ex. Getting sufficient sensory input through pacing, a wiggle cushion, ball chair…this frees the cortex </a:t>
            </a:r>
            <a:r>
              <a:rPr lang="en-US" sz="2400" dirty="0" err="1" smtClean="0"/>
              <a:t>tro</a:t>
            </a:r>
            <a:r>
              <a:rPr lang="en-US" sz="2400" dirty="0" smtClean="0"/>
              <a:t> listen to the teacher.</a:t>
            </a:r>
          </a:p>
          <a:p>
            <a:pPr lvl="1">
              <a:buNone/>
            </a:pPr>
            <a:r>
              <a:rPr lang="en-US" sz="2400" dirty="0" smtClean="0"/>
              <a:t>Top Down Inhibition – a student consciously telling themselves to sit and listen, look at  the teacher…can’t focus</a:t>
            </a:r>
            <a:endParaRPr lang="en-US" sz="2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172200"/>
          </a:xfrm>
        </p:spPr>
        <p:txBody>
          <a:bodyPr/>
          <a:lstStyle/>
          <a:p>
            <a:r>
              <a:rPr lang="en-US" dirty="0" smtClean="0"/>
              <a:t>New tools and activities will capture the cognitive attention of your students.</a:t>
            </a:r>
          </a:p>
          <a:p>
            <a:r>
              <a:rPr lang="en-US" dirty="0" smtClean="0"/>
              <a:t>Not all movement is equal!  Random, unstructured, unfocused movement can be disorganizing. Structured movement with a focus can be calming and organizing.</a:t>
            </a:r>
          </a:p>
          <a:p>
            <a:pPr>
              <a:buNone/>
            </a:pPr>
            <a:r>
              <a:rPr lang="en-US" dirty="0" smtClean="0"/>
              <a:t>Heavy Muscle  Work is a great equalizer – energizes low engines and calms revving engines</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324600"/>
          </a:xfrm>
        </p:spPr>
        <p:txBody>
          <a:bodyPr/>
          <a:lstStyle/>
          <a:p>
            <a:r>
              <a:rPr lang="en-US" dirty="0"/>
              <a:t>What to put </a:t>
            </a:r>
            <a:r>
              <a:rPr lang="en-US" dirty="0" smtClean="0"/>
              <a:t>in </a:t>
            </a:r>
            <a:r>
              <a:rPr lang="en-US" dirty="0"/>
              <a:t>sensory kit</a:t>
            </a:r>
          </a:p>
          <a:p>
            <a:pPr>
              <a:buNone/>
            </a:pPr>
            <a:r>
              <a:rPr lang="en-US" dirty="0" smtClean="0"/>
              <a:t> </a:t>
            </a:r>
            <a:r>
              <a:rPr lang="en-US" dirty="0"/>
              <a:t>Hand Tools</a:t>
            </a:r>
          </a:p>
          <a:p>
            <a:pPr>
              <a:buNone/>
            </a:pPr>
            <a:r>
              <a:rPr lang="en-US" dirty="0"/>
              <a:t>• balls (spongy, squishy, prickly, sticky, hard)</a:t>
            </a:r>
          </a:p>
          <a:p>
            <a:pPr>
              <a:buNone/>
            </a:pPr>
            <a:r>
              <a:rPr lang="en-US" dirty="0"/>
              <a:t>• rubber chicken and bendable plush toy</a:t>
            </a:r>
          </a:p>
          <a:p>
            <a:pPr>
              <a:buNone/>
            </a:pPr>
            <a:r>
              <a:rPr lang="en-US" dirty="0"/>
              <a:t>• pipe cleaners( regular and chenille)</a:t>
            </a:r>
          </a:p>
          <a:p>
            <a:pPr>
              <a:buNone/>
            </a:pPr>
            <a:r>
              <a:rPr lang="en-US" dirty="0"/>
              <a:t>• hair elastic rings</a:t>
            </a:r>
          </a:p>
          <a:p>
            <a:pPr>
              <a:buNone/>
            </a:pPr>
            <a:r>
              <a:rPr lang="en-US" dirty="0"/>
              <a:t>• flat latex bracelets</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096000"/>
          </a:xfrm>
        </p:spPr>
        <p:txBody>
          <a:bodyPr/>
          <a:lstStyle/>
          <a:p>
            <a:r>
              <a:rPr lang="en-US" dirty="0"/>
              <a:t>Kit </a:t>
            </a:r>
            <a:r>
              <a:rPr lang="en-US" dirty="0" err="1"/>
              <a:t>con't</a:t>
            </a:r>
            <a:endParaRPr lang="en-US" dirty="0"/>
          </a:p>
          <a:p>
            <a:pPr>
              <a:buNone/>
            </a:pPr>
            <a:r>
              <a:rPr lang="en-US" dirty="0" smtClean="0"/>
              <a:t>• </a:t>
            </a:r>
            <a:r>
              <a:rPr lang="en-US" dirty="0"/>
              <a:t>sunglasses</a:t>
            </a:r>
          </a:p>
          <a:p>
            <a:pPr>
              <a:buNone/>
            </a:pPr>
            <a:r>
              <a:rPr lang="en-US" dirty="0"/>
              <a:t>• visor</a:t>
            </a:r>
          </a:p>
          <a:p>
            <a:r>
              <a:rPr lang="en-US" dirty="0" smtClean="0"/>
              <a:t> </a:t>
            </a:r>
            <a:r>
              <a:rPr lang="en-US" dirty="0" err="1"/>
              <a:t>fibre</a:t>
            </a:r>
            <a:r>
              <a:rPr lang="en-US" dirty="0"/>
              <a:t> optic lamp</a:t>
            </a:r>
          </a:p>
          <a:p>
            <a:pPr>
              <a:buNone/>
            </a:pPr>
            <a:r>
              <a:rPr lang="en-US" dirty="0"/>
              <a:t>• oil and water wand, glitter wand</a:t>
            </a:r>
          </a:p>
          <a:p>
            <a:endParaRPr lang="en-US" dirty="0"/>
          </a:p>
          <a:p>
            <a:pPr>
              <a:buNone/>
            </a:pPr>
            <a:r>
              <a:rPr lang="en-US" dirty="0" smtClean="0"/>
              <a:t>Mouth </a:t>
            </a:r>
            <a:r>
              <a:rPr lang="en-US" dirty="0"/>
              <a:t>Tools</a:t>
            </a:r>
          </a:p>
          <a:p>
            <a:pPr>
              <a:buNone/>
            </a:pPr>
            <a:r>
              <a:rPr lang="en-US" dirty="0"/>
              <a:t>• straws</a:t>
            </a:r>
          </a:p>
          <a:p>
            <a:pPr>
              <a:buNone/>
            </a:pPr>
            <a:r>
              <a:rPr lang="en-US" dirty="0"/>
              <a:t>• coffee stir sticks</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248400"/>
          </a:xfrm>
        </p:spPr>
        <p:txBody>
          <a:bodyPr/>
          <a:lstStyle/>
          <a:p>
            <a:pPr>
              <a:buNone/>
            </a:pPr>
            <a:r>
              <a:rPr lang="en-US" dirty="0"/>
              <a:t>• bubbles</a:t>
            </a:r>
          </a:p>
          <a:p>
            <a:pPr>
              <a:buNone/>
            </a:pPr>
            <a:r>
              <a:rPr lang="en-US" dirty="0"/>
              <a:t>• gum (hot and mild </a:t>
            </a:r>
            <a:r>
              <a:rPr lang="en-US" dirty="0" err="1"/>
              <a:t>flavours</a:t>
            </a:r>
            <a:r>
              <a:rPr lang="en-US" dirty="0"/>
              <a:t>)</a:t>
            </a:r>
          </a:p>
          <a:p>
            <a:pPr>
              <a:buNone/>
            </a:pPr>
            <a:r>
              <a:rPr lang="en-US" dirty="0"/>
              <a:t>• suckers (sugar free) Kit </a:t>
            </a:r>
            <a:r>
              <a:rPr lang="en-US" dirty="0" err="1"/>
              <a:t>con't</a:t>
            </a:r>
            <a:endParaRPr lang="en-US" dirty="0"/>
          </a:p>
          <a:p>
            <a:pPr>
              <a:buNone/>
            </a:pPr>
            <a:r>
              <a:rPr lang="en-US" dirty="0"/>
              <a:t>• Music ( classical such as Mozart Effect for</a:t>
            </a:r>
          </a:p>
          <a:p>
            <a:pPr>
              <a:buNone/>
            </a:pPr>
            <a:r>
              <a:rPr lang="en-US" dirty="0"/>
              <a:t>Children)</a:t>
            </a:r>
          </a:p>
          <a:p>
            <a:pPr>
              <a:buNone/>
            </a:pPr>
            <a:r>
              <a:rPr lang="en-US" dirty="0"/>
              <a:t>• Move 'n sit cushions</a:t>
            </a:r>
          </a:p>
          <a:p>
            <a:pPr>
              <a:buNone/>
            </a:pPr>
            <a:r>
              <a:rPr lang="en-US" dirty="0"/>
              <a:t>• ball chairs</a:t>
            </a:r>
          </a:p>
          <a:p>
            <a:pPr>
              <a:buNone/>
            </a:pPr>
            <a:r>
              <a:rPr lang="en-US" dirty="0"/>
              <a:t>• ear protectors</a:t>
            </a:r>
          </a:p>
          <a:p>
            <a:pPr>
              <a:buNone/>
            </a:pPr>
            <a:r>
              <a:rPr lang="en-US" dirty="0"/>
              <a:t>• tent and tunnel</a:t>
            </a:r>
          </a:p>
          <a:p>
            <a:pPr>
              <a:buNone/>
            </a:pPr>
            <a:r>
              <a:rPr lang="en-US" dirty="0"/>
              <a:t>• weighted ball</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Rules for Use and Implementation</a:t>
            </a:r>
            <a:endParaRPr lang="en-US" dirty="0"/>
          </a:p>
        </p:txBody>
      </p:sp>
      <p:sp>
        <p:nvSpPr>
          <p:cNvPr id="3" name="Content Placeholder 2"/>
          <p:cNvSpPr>
            <a:spLocks noGrp="1"/>
          </p:cNvSpPr>
          <p:nvPr>
            <p:ph idx="1"/>
          </p:nvPr>
        </p:nvSpPr>
        <p:spPr>
          <a:xfrm>
            <a:off x="457200" y="1447800"/>
            <a:ext cx="8229600" cy="4876800"/>
          </a:xfrm>
        </p:spPr>
        <p:txBody>
          <a:bodyPr>
            <a:normAutofit lnSpcReduction="10000"/>
          </a:bodyPr>
          <a:lstStyle/>
          <a:p>
            <a:r>
              <a:rPr lang="en-US" dirty="0" smtClean="0"/>
              <a:t>Tools NOT Toys. If they become toys they are put away immediately!</a:t>
            </a:r>
          </a:p>
          <a:p>
            <a:r>
              <a:rPr lang="en-US" dirty="0" smtClean="0"/>
              <a:t>No touching other people </a:t>
            </a:r>
          </a:p>
          <a:p>
            <a:r>
              <a:rPr lang="en-US" dirty="0" smtClean="0"/>
              <a:t>Mouth tools go into the garbage and wash hands immediately.</a:t>
            </a:r>
          </a:p>
          <a:p>
            <a:endParaRPr lang="en-US" dirty="0"/>
          </a:p>
          <a:p>
            <a:r>
              <a:rPr lang="en-US" dirty="0" smtClean="0"/>
              <a:t>First Week: start with movement breaks</a:t>
            </a:r>
          </a:p>
          <a:p>
            <a:pPr lvl="1"/>
            <a:r>
              <a:rPr lang="en-US" dirty="0" smtClean="0"/>
              <a:t>Do a lesson on “just right” vocabulary</a:t>
            </a:r>
          </a:p>
          <a:p>
            <a:pPr lvl="1"/>
            <a:r>
              <a:rPr lang="en-US" dirty="0" smtClean="0"/>
              <a:t>Make a gauge</a:t>
            </a:r>
          </a:p>
          <a:p>
            <a:pPr lvl="1"/>
            <a:endParaRPr lang="en-US" dirty="0" smtClean="0"/>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172200"/>
          </a:xfrm>
        </p:spPr>
        <p:txBody>
          <a:bodyPr/>
          <a:lstStyle/>
          <a:p>
            <a:pPr>
              <a:buNone/>
            </a:pPr>
            <a:r>
              <a:rPr lang="en-US" dirty="0" smtClean="0"/>
              <a:t>Second Week:</a:t>
            </a:r>
          </a:p>
          <a:p>
            <a:pPr>
              <a:buNone/>
            </a:pPr>
            <a:r>
              <a:rPr lang="en-US" dirty="0"/>
              <a:t>	</a:t>
            </a:r>
            <a:r>
              <a:rPr lang="en-US" dirty="0" smtClean="0"/>
              <a:t>- put out tools to explore. Watch for preferences and make notes </a:t>
            </a:r>
          </a:p>
          <a:p>
            <a:pPr>
              <a:buNone/>
            </a:pPr>
            <a:r>
              <a:rPr lang="en-US" dirty="0"/>
              <a:t>	</a:t>
            </a:r>
            <a:r>
              <a:rPr lang="en-US" dirty="0" smtClean="0"/>
              <a:t>- put out tools for students to use. </a:t>
            </a:r>
          </a:p>
          <a:p>
            <a:pPr>
              <a:buNone/>
            </a:pPr>
            <a:r>
              <a:rPr lang="en-US" dirty="0"/>
              <a:t>	</a:t>
            </a:r>
            <a:r>
              <a:rPr lang="en-US" dirty="0" smtClean="0"/>
              <a:t>- Will take about a month for  the novelty to end and only the students who need them will use them.</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400800"/>
          </a:xfrm>
        </p:spPr>
        <p:txBody>
          <a:bodyPr/>
          <a:lstStyle/>
          <a:p>
            <a:pPr>
              <a:buNone/>
            </a:pPr>
            <a:r>
              <a:rPr lang="en-US" dirty="0"/>
              <a:t>Links</a:t>
            </a:r>
            <a:r>
              <a:rPr lang="en-US" dirty="0" smtClean="0"/>
              <a:t>:</a:t>
            </a:r>
          </a:p>
          <a:p>
            <a:r>
              <a:rPr lang="en-US" dirty="0" smtClean="0"/>
              <a:t>www.alertprogram.com/</a:t>
            </a:r>
            <a:endParaRPr lang="en-US" dirty="0"/>
          </a:p>
          <a:p>
            <a:pPr>
              <a:buNone/>
            </a:pPr>
            <a:r>
              <a:rPr lang="en-US" dirty="0" smtClean="0"/>
              <a:t>• </a:t>
            </a:r>
            <a:r>
              <a:rPr lang="en-US" dirty="0"/>
              <a:t>www.timetimer.com</a:t>
            </a:r>
          </a:p>
          <a:p>
            <a:pPr>
              <a:buNone/>
            </a:pPr>
            <a:r>
              <a:rPr lang="en-US" dirty="0"/>
              <a:t>• www.yogakids.com</a:t>
            </a:r>
          </a:p>
          <a:p>
            <a:pPr>
              <a:buNone/>
            </a:pPr>
            <a:r>
              <a:rPr lang="en-US" dirty="0"/>
              <a:t>• www.responsiveclassroom.org/bookstore/</a:t>
            </a:r>
          </a:p>
          <a:p>
            <a:pPr>
              <a:buNone/>
            </a:pPr>
            <a:r>
              <a:rPr lang="en-US" dirty="0" err="1"/>
              <a:t>rp_energizers.vid.html</a:t>
            </a:r>
            <a:endParaRPr lang="en-US" dirty="0"/>
          </a:p>
          <a:p>
            <a:pPr>
              <a:buNone/>
            </a:pPr>
            <a:r>
              <a:rPr lang="en-US" dirty="0"/>
              <a:t>• www.manitobainmotion.ca/schools</a:t>
            </a:r>
          </a:p>
          <a:p>
            <a:pPr>
              <a:buNone/>
            </a:pPr>
            <a:r>
              <a:rPr lang="en-US" dirty="0"/>
              <a:t>• www.ncpe4me.com/pdf_files/K-5-</a:t>
            </a:r>
          </a:p>
          <a:p>
            <a:r>
              <a:rPr lang="en-US" dirty="0" smtClean="0"/>
              <a:t>Energizers.pdf</a:t>
            </a:r>
          </a:p>
          <a:p>
            <a:r>
              <a:rPr lang="en-US" dirty="0" smtClean="0">
                <a:hlinkClick r:id="rId2"/>
              </a:rPr>
              <a:t>www.amazon.com</a:t>
            </a:r>
            <a:endParaRPr lang="en-US" dirty="0" smtClean="0"/>
          </a:p>
          <a:p>
            <a:endParaRPr lang="en-US" dirty="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srcRect/>
          <a:stretch>
            <a:fillRect/>
          </a:stretch>
        </p:blipFill>
        <p:spPr bwMode="auto">
          <a:xfrm>
            <a:off x="923925" y="220774"/>
            <a:ext cx="7296150" cy="64164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324600"/>
          </a:xfrm>
        </p:spPr>
        <p:txBody>
          <a:bodyPr/>
          <a:lstStyle/>
          <a:p>
            <a:pPr>
              <a:buNone/>
            </a:pPr>
            <a:r>
              <a:rPr lang="en-US" sz="3600" dirty="0" smtClean="0"/>
              <a:t>Where to Buy Items</a:t>
            </a:r>
          </a:p>
          <a:p>
            <a:pPr>
              <a:buNone/>
            </a:pPr>
            <a:endParaRPr lang="en-US" sz="3600" dirty="0" smtClean="0"/>
          </a:p>
          <a:p>
            <a:r>
              <a:rPr lang="en-US" dirty="0" smtClean="0"/>
              <a:t>Websites (see previous page)</a:t>
            </a:r>
          </a:p>
          <a:p>
            <a:r>
              <a:rPr lang="en-US" dirty="0" smtClean="0"/>
              <a:t>Dollar stores</a:t>
            </a:r>
          </a:p>
          <a:p>
            <a:r>
              <a:rPr lang="en-US" dirty="0" smtClean="0"/>
              <a:t>Auto parts store ( headsets)</a:t>
            </a:r>
          </a:p>
          <a:p>
            <a:r>
              <a:rPr lang="en-US" dirty="0" smtClean="0"/>
              <a:t>Fitness  stores or Wal-Mart</a:t>
            </a:r>
          </a:p>
          <a:p>
            <a:r>
              <a:rPr lang="en-US" dirty="0" smtClean="0"/>
              <a:t>School specialty stores</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458200" cy="6172200"/>
          </a:xfrm>
        </p:spPr>
        <p:txBody>
          <a:bodyPr/>
          <a:lstStyle/>
          <a:p>
            <a:pPr>
              <a:buNone/>
            </a:pPr>
            <a:r>
              <a:rPr lang="en-US" dirty="0"/>
              <a:t>Acknowledgements</a:t>
            </a:r>
          </a:p>
          <a:p>
            <a:pPr>
              <a:buNone/>
            </a:pPr>
            <a:r>
              <a:rPr lang="en-US" sz="2800" dirty="0"/>
              <a:t>• </a:t>
            </a:r>
            <a:r>
              <a:rPr lang="en-US" sz="2800" dirty="0" err="1"/>
              <a:t>Shellenberger</a:t>
            </a:r>
            <a:r>
              <a:rPr lang="en-US" sz="2800" dirty="0"/>
              <a:t>, </a:t>
            </a:r>
            <a:r>
              <a:rPr lang="en-US" sz="2800" dirty="0" err="1"/>
              <a:t>S.,</a:t>
            </a:r>
            <a:r>
              <a:rPr lang="en-US" sz="2800" dirty="0" err="1" smtClean="0"/>
              <a:t>Williams,M</a:t>
            </a:r>
            <a:r>
              <a:rPr lang="en-US" sz="2800" dirty="0"/>
              <a:t>.(1994). </a:t>
            </a:r>
            <a:r>
              <a:rPr lang="en-US" sz="2800" i="1" dirty="0"/>
              <a:t>How Does</a:t>
            </a:r>
            <a:endParaRPr lang="en-US" sz="2800" dirty="0"/>
          </a:p>
          <a:p>
            <a:pPr>
              <a:buNone/>
            </a:pPr>
            <a:r>
              <a:rPr lang="en-US" sz="2800" i="1" dirty="0"/>
              <a:t>Your Engine Run? TM: A Leader's Guide to </a:t>
            </a:r>
            <a:r>
              <a:rPr lang="en-US" sz="2800" i="1" dirty="0" smtClean="0"/>
              <a:t>The</a:t>
            </a:r>
            <a:r>
              <a:rPr lang="en-US" sz="2800" dirty="0" smtClean="0"/>
              <a:t> </a:t>
            </a:r>
            <a:r>
              <a:rPr lang="en-US" sz="2800" i="1" dirty="0" smtClean="0"/>
              <a:t>Alert Program </a:t>
            </a:r>
            <a:r>
              <a:rPr lang="en-US" sz="2800" i="1" dirty="0"/>
              <a:t>for Self- Regulation</a:t>
            </a:r>
            <a:r>
              <a:rPr lang="en-US" sz="2800" dirty="0"/>
              <a:t>. </a:t>
            </a:r>
            <a:r>
              <a:rPr lang="en-US" sz="2800" dirty="0" err="1" smtClean="0"/>
              <a:t>NM:Therapy</a:t>
            </a:r>
            <a:r>
              <a:rPr lang="en-US" sz="2800" i="1" dirty="0" err="1" smtClean="0"/>
              <a:t>Works</a:t>
            </a:r>
            <a:r>
              <a:rPr lang="en-US" sz="2800" i="1" dirty="0" smtClean="0"/>
              <a:t> </a:t>
            </a:r>
            <a:r>
              <a:rPr lang="en-US" sz="2800" i="1" dirty="0"/>
              <a:t>Inc</a:t>
            </a:r>
            <a:r>
              <a:rPr lang="en-US" sz="2800" i="1" dirty="0" smtClean="0"/>
              <a:t>.</a:t>
            </a:r>
          </a:p>
          <a:p>
            <a:pPr>
              <a:buNone/>
            </a:pPr>
            <a:endParaRPr lang="en-US" sz="2800" i="1" dirty="0" smtClean="0"/>
          </a:p>
          <a:p>
            <a:pPr>
              <a:buNone/>
            </a:pPr>
            <a:endParaRPr lang="en-US" sz="2800" i="1" dirty="0"/>
          </a:p>
          <a:p>
            <a:pPr>
              <a:buNone/>
            </a:pPr>
            <a:endParaRPr lang="en-US" sz="2800" dirty="0"/>
          </a:p>
          <a:p>
            <a:pPr>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flipV="1">
            <a:off x="0" y="2228418"/>
            <a:ext cx="9144000"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dirty="0">
              <a:latin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dirty="0">
              <a:latin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6" name="Rectangle 1"/>
          <p:cNvSpPr>
            <a:spLocks noChangeArrowheads="1"/>
          </p:cNvSpPr>
          <p:nvPr/>
        </p:nvSpPr>
        <p:spPr bwMode="auto">
          <a:xfrm>
            <a:off x="0" y="-648561"/>
            <a:ext cx="8382000"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dirty="0">
              <a:latin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dirty="0">
              <a:latin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17410" name="Rectangle 2"/>
          <p:cNvSpPr>
            <a:spLocks noChangeArrowheads="1"/>
          </p:cNvSpPr>
          <p:nvPr/>
        </p:nvSpPr>
        <p:spPr bwMode="auto">
          <a:xfrm>
            <a:off x="304800" y="175779"/>
            <a:ext cx="8686800" cy="54014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kumimoji="0" lang="en-US" sz="4800" b="0" i="0" u="none" strike="noStrike" cap="none" normalizeH="0" baseline="0" dirty="0" smtClean="0">
                <a:ln>
                  <a:noFill/>
                </a:ln>
                <a:solidFill>
                  <a:schemeClr val="tx1"/>
                </a:solidFill>
                <a:effectLst/>
                <a:latin typeface="Comic Sans MS" pitchFamily="66" charset="0"/>
                <a:ea typeface="MyriadPro-Regular" charset="-128"/>
                <a:cs typeface="MyriadPro-Regular" charset="-128"/>
              </a:rPr>
              <a:t>Activity:</a:t>
            </a:r>
          </a:p>
          <a:p>
            <a:endParaRPr lang="en-US" sz="4800" dirty="0">
              <a:latin typeface="Comic Sans MS" pitchFamily="66" charset="0"/>
              <a:ea typeface="MyriadPro-Regular" charset="-128"/>
            </a:endParaRPr>
          </a:p>
          <a:p>
            <a:r>
              <a:rPr lang="en-US" sz="2400" dirty="0" smtClean="0"/>
              <a:t> </a:t>
            </a:r>
            <a:r>
              <a:rPr lang="en-US" sz="2400" dirty="0"/>
              <a:t>• Touch</a:t>
            </a:r>
          </a:p>
          <a:p>
            <a:r>
              <a:rPr lang="en-US" sz="2400" dirty="0"/>
              <a:t> </a:t>
            </a:r>
          </a:p>
          <a:p>
            <a:r>
              <a:rPr lang="en-US" sz="2400" dirty="0"/>
              <a:t>• Hear</a:t>
            </a:r>
          </a:p>
          <a:p>
            <a:r>
              <a:rPr lang="en-US" sz="2400" dirty="0"/>
              <a:t> </a:t>
            </a:r>
          </a:p>
          <a:p>
            <a:r>
              <a:rPr lang="en-US" sz="2400" dirty="0"/>
              <a:t>• Put something in your mouth</a:t>
            </a:r>
          </a:p>
          <a:p>
            <a:r>
              <a:rPr lang="en-US" sz="2400" dirty="0"/>
              <a:t> </a:t>
            </a:r>
          </a:p>
          <a:p>
            <a:r>
              <a:rPr lang="en-US" sz="2400" dirty="0"/>
              <a:t>• Listen</a:t>
            </a:r>
          </a:p>
          <a:p>
            <a:r>
              <a:rPr lang="en-US" sz="2400" dirty="0"/>
              <a:t> </a:t>
            </a:r>
          </a:p>
          <a:p>
            <a:r>
              <a:rPr lang="en-US" sz="2400" dirty="0"/>
              <a:t>• Look</a:t>
            </a:r>
          </a:p>
          <a:p>
            <a:r>
              <a:rPr lang="en-US" sz="2400" dirty="0"/>
              <a: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lstStyle/>
          <a:p>
            <a:pPr>
              <a:buNone/>
            </a:pPr>
            <a:r>
              <a:rPr lang="en-US" dirty="0"/>
              <a:t>What Are Sensory Needs?</a:t>
            </a:r>
          </a:p>
          <a:p>
            <a:pPr>
              <a:buNone/>
            </a:pPr>
            <a:r>
              <a:rPr lang="en-US" dirty="0"/>
              <a:t>• We all have sensory needs that need to be met in order to function properly in everyday life</a:t>
            </a:r>
            <a:r>
              <a:rPr lang="en-US" dirty="0" smtClean="0"/>
              <a:t>.</a:t>
            </a:r>
          </a:p>
          <a:p>
            <a:pPr>
              <a:buNone/>
            </a:pPr>
            <a:r>
              <a:rPr lang="en-US" dirty="0"/>
              <a:t>• As adults we have found ways to not fall </a:t>
            </a:r>
            <a:r>
              <a:rPr lang="en-US" dirty="0" smtClean="0"/>
              <a:t>asleep during </a:t>
            </a:r>
            <a:r>
              <a:rPr lang="en-US" dirty="0"/>
              <a:t>a long meeting or get agitated when </a:t>
            </a:r>
            <a:r>
              <a:rPr lang="en-US" dirty="0" smtClean="0"/>
              <a:t>listening </a:t>
            </a:r>
            <a:r>
              <a:rPr lang="en-US" dirty="0"/>
              <a:t>to loud/uncomfortable sounds music.</a:t>
            </a:r>
          </a:p>
          <a:p>
            <a:pPr>
              <a:buNone/>
            </a:pPr>
            <a:r>
              <a:rPr lang="en-US" dirty="0" smtClean="0"/>
              <a:t>• </a:t>
            </a:r>
            <a:r>
              <a:rPr lang="en-US" dirty="0"/>
              <a:t>Kindergarten students are unable to identify their needs and understand how to meet them.</a:t>
            </a:r>
          </a:p>
          <a:p>
            <a:pPr>
              <a:buNone/>
            </a:pPr>
            <a:endParaRPr lang="en-US" dirty="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248400"/>
          </a:xfrm>
        </p:spPr>
        <p:txBody>
          <a:bodyPr/>
          <a:lstStyle/>
          <a:p>
            <a:r>
              <a:rPr lang="en-US" dirty="0" smtClean="0"/>
              <a:t>From the time a human fetus kicks in the womb it is reacting to its environment and will continue to do so for the rest of its life. </a:t>
            </a:r>
          </a:p>
          <a:p>
            <a:endParaRPr lang="en-US" dirty="0" smtClean="0"/>
          </a:p>
          <a:p>
            <a:r>
              <a:rPr lang="en-US" dirty="0" smtClean="0"/>
              <a:t>As parents we learned to “read” the cues babies gave us and met their needs</a:t>
            </a:r>
          </a:p>
          <a:p>
            <a:pPr lvl="1"/>
            <a:r>
              <a:rPr lang="en-US" dirty="0" err="1" smtClean="0"/>
              <a:t>Eg</a:t>
            </a:r>
            <a:r>
              <a:rPr lang="en-US" dirty="0" smtClean="0"/>
              <a:t>: swaddled or not swaddled, fed, dry etc</a:t>
            </a:r>
          </a:p>
          <a:p>
            <a:pPr lvl="1"/>
            <a:endParaRPr lang="en-US" dirty="0"/>
          </a:p>
          <a:p>
            <a:pPr lvl="1">
              <a:buNone/>
            </a:pPr>
            <a:r>
              <a:rPr lang="en-US" dirty="0" smtClean="0"/>
              <a:t>Movement is critical to normal development-physically, emotionally, socially and cognitively.</a:t>
            </a:r>
          </a:p>
          <a:p>
            <a:pPr lvl="1">
              <a:buNone/>
            </a:pPr>
            <a:r>
              <a:rPr lang="en-US" dirty="0" smtClean="0"/>
              <a:t>“Play is the Work of Children”</a:t>
            </a:r>
          </a:p>
          <a:p>
            <a:pPr lvl="1">
              <a:buNone/>
            </a:pPr>
            <a:endParaRPr lang="en-US" dirty="0"/>
          </a:p>
          <a:p>
            <a:pPr lvl="1">
              <a:buNone/>
            </a:pPr>
            <a:endParaRPr lang="en-US" dirty="0" smtClean="0"/>
          </a:p>
          <a:p>
            <a:pPr lvl="1">
              <a:buNone/>
            </a:pPr>
            <a:endParaRPr lang="en-US" dirty="0"/>
          </a:p>
          <a:p>
            <a:pPr lvl="1">
              <a:buNone/>
            </a:pPr>
            <a:endParaRPr lang="en-US" dirty="0" smtClean="0"/>
          </a:p>
          <a:p>
            <a:pPr lvl="1">
              <a:buNone/>
            </a:pPr>
            <a:endParaRPr lang="en-US" dirty="0" smtClean="0"/>
          </a:p>
          <a:p>
            <a:pPr lvl="1"/>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172200"/>
          </a:xfrm>
        </p:spPr>
        <p:txBody>
          <a:bodyPr/>
          <a:lstStyle/>
          <a:p>
            <a:r>
              <a:rPr lang="en-US" dirty="0" smtClean="0"/>
              <a:t>Children can attend to a task for approx. one minute/year of age before needing to move</a:t>
            </a:r>
          </a:p>
          <a:p>
            <a:endParaRPr lang="en-US" dirty="0" smtClean="0"/>
          </a:p>
          <a:p>
            <a:r>
              <a:rPr lang="en-US" dirty="0" smtClean="0"/>
              <a:t>Children need far more input than adults in terms of frequency, duration and intensity – they have underdeveloped executive functioning of their brains (until 18) which means they won’t choose appropriate ways to meet their needs without interfering with others.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lstStyle/>
          <a:p>
            <a:pPr>
              <a:buNone/>
            </a:pPr>
            <a:r>
              <a:rPr lang="en-US" dirty="0" smtClean="0"/>
              <a:t>• </a:t>
            </a:r>
            <a:r>
              <a:rPr lang="en-US" dirty="0"/>
              <a:t>High 		</a:t>
            </a:r>
            <a:r>
              <a:rPr lang="en-US" dirty="0" smtClean="0"/>
              <a:t>Just </a:t>
            </a:r>
            <a:r>
              <a:rPr lang="en-US" dirty="0"/>
              <a:t>Right 			</a:t>
            </a:r>
            <a:r>
              <a:rPr lang="en-US" dirty="0" smtClean="0"/>
              <a:t>Low</a:t>
            </a:r>
          </a:p>
          <a:p>
            <a:pPr>
              <a:buNone/>
            </a:pPr>
            <a:r>
              <a:rPr lang="en-US" dirty="0" smtClean="0"/>
              <a:t>_______________________________________</a:t>
            </a:r>
            <a:endParaRPr lang="en-US" dirty="0"/>
          </a:p>
          <a:p>
            <a:pPr>
              <a:buNone/>
            </a:pPr>
            <a:r>
              <a:rPr lang="en-US" dirty="0"/>
              <a:t> </a:t>
            </a:r>
          </a:p>
          <a:p>
            <a:pPr lvl="0"/>
            <a:r>
              <a:rPr lang="en-US" dirty="0"/>
              <a:t>High: over excited, wild, hyper, fidgety</a:t>
            </a:r>
          </a:p>
          <a:p>
            <a:pPr>
              <a:buNone/>
            </a:pPr>
            <a:r>
              <a:rPr lang="en-US" dirty="0"/>
              <a:t> </a:t>
            </a:r>
          </a:p>
          <a:p>
            <a:pPr lvl="0"/>
            <a:r>
              <a:rPr lang="en-US" dirty="0"/>
              <a:t>Just Right: when it is easy to learn, play and get along with others</a:t>
            </a:r>
          </a:p>
          <a:p>
            <a:pPr>
              <a:buNone/>
            </a:pPr>
            <a:r>
              <a:rPr lang="en-US" dirty="0"/>
              <a:t> </a:t>
            </a:r>
          </a:p>
          <a:p>
            <a:pPr lvl="0"/>
            <a:r>
              <a:rPr lang="en-US" dirty="0"/>
              <a:t>Low: sluggish, spacey, glassy eyed, low tone</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172200"/>
          </a:xfrm>
        </p:spPr>
        <p:txBody>
          <a:bodyPr/>
          <a:lstStyle/>
          <a:p>
            <a:pPr>
              <a:buNone/>
            </a:pPr>
            <a:r>
              <a:rPr lang="en-US" dirty="0"/>
              <a:t>Sensory Motor List</a:t>
            </a:r>
          </a:p>
          <a:p>
            <a:pPr>
              <a:buNone/>
            </a:pPr>
            <a:r>
              <a:rPr lang="en-US" dirty="0"/>
              <a:t>• 1. Putting something in your mouth</a:t>
            </a:r>
          </a:p>
          <a:p>
            <a:pPr>
              <a:buNone/>
            </a:pPr>
            <a:r>
              <a:rPr lang="en-US" dirty="0" smtClean="0"/>
              <a:t>	 </a:t>
            </a:r>
            <a:r>
              <a:rPr lang="en-US" dirty="0" err="1"/>
              <a:t>eg</a:t>
            </a:r>
            <a:r>
              <a:rPr lang="en-US" dirty="0"/>
              <a:t>. chew gum or suck on hard candies</a:t>
            </a:r>
          </a:p>
          <a:p>
            <a:pPr>
              <a:buNone/>
            </a:pPr>
            <a:r>
              <a:rPr lang="en-US" dirty="0" smtClean="0"/>
              <a:t>		 </a:t>
            </a:r>
            <a:r>
              <a:rPr lang="en-US" dirty="0"/>
              <a:t>chewing on pens/pencils, stir sticks</a:t>
            </a:r>
          </a:p>
          <a:p>
            <a:pPr>
              <a:buNone/>
            </a:pPr>
            <a:r>
              <a:rPr lang="en-US" dirty="0" smtClean="0"/>
              <a:t>		 </a:t>
            </a:r>
            <a:r>
              <a:rPr lang="en-US" dirty="0"/>
              <a:t>bite your lips</a:t>
            </a:r>
          </a:p>
          <a:p>
            <a:pPr>
              <a:buNone/>
            </a:pPr>
            <a:r>
              <a:rPr lang="en-US" dirty="0"/>
              <a:t>• 2. Move</a:t>
            </a:r>
          </a:p>
          <a:p>
            <a:pPr>
              <a:buNone/>
            </a:pPr>
            <a:r>
              <a:rPr lang="en-US" dirty="0"/>
              <a:t>	</a:t>
            </a:r>
            <a:r>
              <a:rPr lang="en-US" dirty="0" smtClean="0"/>
              <a:t> </a:t>
            </a:r>
            <a:r>
              <a:rPr lang="en-US" dirty="0" err="1"/>
              <a:t>eg</a:t>
            </a:r>
            <a:r>
              <a:rPr lang="en-US" dirty="0"/>
              <a:t>. shift in your </a:t>
            </a:r>
            <a:r>
              <a:rPr lang="en-US" dirty="0" err="1"/>
              <a:t>seat,rock</a:t>
            </a:r>
            <a:r>
              <a:rPr lang="en-US" dirty="0"/>
              <a:t>, tap pens and pencils,</a:t>
            </a:r>
          </a:p>
          <a:p>
            <a:pPr>
              <a:buNone/>
            </a:pPr>
            <a:r>
              <a:rPr lang="en-US" dirty="0" smtClean="0"/>
              <a:t>	stretch/shake </a:t>
            </a:r>
            <a:r>
              <a:rPr lang="en-US" dirty="0"/>
              <a:t>different body parts</a:t>
            </a:r>
          </a:p>
          <a:p>
            <a:pPr>
              <a:buNone/>
            </a:pPr>
            <a:r>
              <a:rPr lang="en-US" dirty="0"/>
              <a:t>	</a:t>
            </a:r>
            <a:r>
              <a:rPr lang="en-US" dirty="0" smtClean="0"/>
              <a:t>cross </a:t>
            </a:r>
            <a:r>
              <a:rPr lang="en-US" dirty="0"/>
              <a:t>legs</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fontScale="92500" lnSpcReduction="10000"/>
          </a:bodyPr>
          <a:lstStyle/>
          <a:p>
            <a:r>
              <a:rPr lang="en-US" dirty="0"/>
              <a:t>Sensory Needs </a:t>
            </a:r>
            <a:r>
              <a:rPr lang="en-US" dirty="0" err="1"/>
              <a:t>con't</a:t>
            </a:r>
            <a:endParaRPr lang="en-US" dirty="0"/>
          </a:p>
          <a:p>
            <a:pPr>
              <a:buNone/>
            </a:pPr>
            <a:r>
              <a:rPr lang="en-US" dirty="0"/>
              <a:t>• 3. Touch</a:t>
            </a:r>
          </a:p>
          <a:p>
            <a:pPr>
              <a:buNone/>
            </a:pPr>
            <a:r>
              <a:rPr lang="en-US" dirty="0" smtClean="0"/>
              <a:t>	 </a:t>
            </a:r>
            <a:r>
              <a:rPr lang="en-US" dirty="0" err="1"/>
              <a:t>eg</a:t>
            </a:r>
            <a:r>
              <a:rPr lang="en-US" dirty="0"/>
              <a:t>. twist hair fidget with items such as phone</a:t>
            </a:r>
          </a:p>
          <a:p>
            <a:pPr>
              <a:buNone/>
            </a:pPr>
            <a:r>
              <a:rPr lang="en-US" dirty="0" smtClean="0"/>
              <a:t>	cords </a:t>
            </a:r>
            <a:r>
              <a:rPr lang="en-US" dirty="0"/>
              <a:t>and necklaces, put fingers and hands on</a:t>
            </a:r>
          </a:p>
          <a:p>
            <a:pPr>
              <a:buNone/>
            </a:pPr>
            <a:r>
              <a:rPr lang="en-US" dirty="0" smtClean="0"/>
              <a:t>	face </a:t>
            </a:r>
            <a:r>
              <a:rPr lang="en-US" dirty="0"/>
              <a:t>or pet a </a:t>
            </a:r>
            <a:r>
              <a:rPr lang="en-US" dirty="0" smtClean="0"/>
              <a:t>dog/cat</a:t>
            </a:r>
          </a:p>
          <a:p>
            <a:pPr>
              <a:buNone/>
            </a:pPr>
            <a:r>
              <a:rPr lang="en-US" dirty="0" smtClean="0"/>
              <a:t>• </a:t>
            </a:r>
            <a:r>
              <a:rPr lang="en-US" dirty="0"/>
              <a:t>4. Look</a:t>
            </a:r>
          </a:p>
          <a:p>
            <a:pPr>
              <a:buNone/>
            </a:pPr>
            <a:r>
              <a:rPr lang="en-US" dirty="0" smtClean="0"/>
              <a:t>	 </a:t>
            </a:r>
            <a:r>
              <a:rPr lang="en-US" dirty="0" err="1"/>
              <a:t>eg</a:t>
            </a:r>
            <a:r>
              <a:rPr lang="en-US" dirty="0"/>
              <a:t>. watch a fish tank or open shades after a</a:t>
            </a:r>
          </a:p>
          <a:p>
            <a:pPr>
              <a:buNone/>
            </a:pPr>
            <a:r>
              <a:rPr lang="en-US" dirty="0" smtClean="0"/>
              <a:t>	boring </a:t>
            </a:r>
            <a:r>
              <a:rPr lang="en-US" dirty="0"/>
              <a:t>movie</a:t>
            </a:r>
          </a:p>
          <a:p>
            <a:pPr>
              <a:buNone/>
            </a:pPr>
            <a:r>
              <a:rPr lang="en-US" dirty="0" smtClean="0"/>
              <a:t>	 </a:t>
            </a:r>
            <a:r>
              <a:rPr lang="en-US" dirty="0"/>
              <a:t>how you react to cluttered areas, fluorescent</a:t>
            </a:r>
          </a:p>
          <a:p>
            <a:pPr>
              <a:buNone/>
            </a:pPr>
            <a:r>
              <a:rPr lang="en-US" dirty="0" smtClean="0"/>
              <a:t>	Lighting</a:t>
            </a:r>
            <a:endParaRPr lang="en-US" dirty="0"/>
          </a:p>
          <a:p>
            <a:pPr>
              <a:buNone/>
            </a:pPr>
            <a:r>
              <a:rPr lang="en-US" dirty="0"/>
              <a:t> </a:t>
            </a: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TotalTime>
  <Words>671</Words>
  <Application>Microsoft Office PowerPoint</Application>
  <PresentationFormat>On-screen Show (4:3)</PresentationFormat>
  <Paragraphs>148</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  Getting Ready To Learn   Meeting the sensory needs of students to support school performance.   Laura Kellough laura.kellough@lrsd.net   http://kelloughkindergartn.wikispaces.com </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Rules for Use and Implementation</vt:lpstr>
      <vt:lpstr>Slide 18</vt:lpstr>
      <vt:lpstr>Slide 19</vt:lpstr>
      <vt:lpstr>Slide 20</vt:lpstr>
      <vt:lpstr>Slide 21</vt:lpstr>
    </vt:vector>
  </TitlesOfParts>
  <Company>PTSD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Getting Ready To Learn   Meeting the sensory needs of students to support school performance.   Laura Kellough laura.kellough@lrsd.net   http://kelloughkindergartn.wikispaces.com </dc:title>
  <dc:creator>ckellough</dc:creator>
  <cp:lastModifiedBy>ckellough</cp:lastModifiedBy>
  <cp:revision>16</cp:revision>
  <dcterms:created xsi:type="dcterms:W3CDTF">2010-07-12T22:39:29Z</dcterms:created>
  <dcterms:modified xsi:type="dcterms:W3CDTF">2010-07-13T00:15:00Z</dcterms:modified>
</cp:coreProperties>
</file>